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6" r:id="rId3"/>
    <p:sldId id="268" r:id="rId4"/>
    <p:sldId id="274" r:id="rId5"/>
    <p:sldId id="269" r:id="rId6"/>
    <p:sldId id="258" r:id="rId7"/>
    <p:sldId id="259" r:id="rId8"/>
    <p:sldId id="273" r:id="rId9"/>
    <p:sldId id="280" r:id="rId10"/>
    <p:sldId id="260" r:id="rId11"/>
    <p:sldId id="279" r:id="rId12"/>
    <p:sldId id="261" r:id="rId13"/>
    <p:sldId id="262" r:id="rId14"/>
    <p:sldId id="267" r:id="rId15"/>
    <p:sldId id="278" r:id="rId16"/>
    <p:sldId id="271" r:id="rId17"/>
    <p:sldId id="263" r:id="rId18"/>
    <p:sldId id="264"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6"/>
    <p:restoredTop sz="85180"/>
  </p:normalViewPr>
  <p:slideViewPr>
    <p:cSldViewPr snapToGrid="0">
      <p:cViewPr varScale="1">
        <p:scale>
          <a:sx n="110" d="100"/>
          <a:sy n="110"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184D1-5B30-D041-953B-32162CBD6384}" type="datetimeFigureOut">
              <a:rPr lang="en-US" smtClean="0"/>
              <a:t>4/1/24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7305DD-0EB8-BD48-AAB1-73F818162145}" type="slidenum">
              <a:rPr lang="en-US" smtClean="0"/>
              <a:t>‹#›</a:t>
            </a:fld>
            <a:endParaRPr lang="en-US"/>
          </a:p>
        </p:txBody>
      </p:sp>
    </p:spTree>
    <p:extLst>
      <p:ext uri="{BB962C8B-B14F-4D97-AF65-F5344CB8AC3E}">
        <p14:creationId xmlns:p14="http://schemas.microsoft.com/office/powerpoint/2010/main" val="398783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buFont typeface="+mj-lt"/>
              <a:buAutoNum type="arabicPeriod"/>
            </a:pPr>
            <a:r>
              <a:rPr lang="en-IN" b="1" i="0" u="none" strike="noStrike" dirty="0">
                <a:solidFill>
                  <a:srgbClr val="ECECEC"/>
                </a:solidFill>
                <a:effectLst/>
                <a:latin typeface="Söhne"/>
              </a:rPr>
              <a:t>Financial Stability</a:t>
            </a:r>
            <a:r>
              <a:rPr lang="en-IN" b="0" i="0" u="none" strike="noStrike" dirty="0">
                <a:solidFill>
                  <a:srgbClr val="ECECEC"/>
                </a:solidFill>
                <a:effectLst/>
                <a:latin typeface="Söhne"/>
              </a:rPr>
              <a:t>: Accurate real estate valuation helps maintain financial stability within an economy. Overvalued or undervalued property markets can lead to bubbles or crashes, respectively, affecting not only individual homeowners but also financial institutions and the broader economy. (Canada 13% the largest industry double than finance and </a:t>
            </a:r>
            <a:r>
              <a:rPr lang="en-IN" b="0" i="0" u="none" strike="noStrike" dirty="0" err="1">
                <a:solidFill>
                  <a:srgbClr val="ECECEC"/>
                </a:solidFill>
                <a:effectLst/>
                <a:latin typeface="Söhne"/>
              </a:rPr>
              <a:t>insuarance</a:t>
            </a:r>
            <a:r>
              <a:rPr lang="en-IN" b="0" i="0" u="none" strike="noStrike" dirty="0">
                <a:solidFill>
                  <a:srgbClr val="ECECEC"/>
                </a:solidFill>
                <a:effectLst/>
                <a:latin typeface="Söhne"/>
              </a:rPr>
              <a:t> (7%)</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Mortgage Lending</a:t>
            </a:r>
            <a:r>
              <a:rPr lang="en-IN" b="0" i="0" u="none" strike="noStrike" dirty="0">
                <a:solidFill>
                  <a:srgbClr val="ECECEC"/>
                </a:solidFill>
                <a:effectLst/>
                <a:latin typeface="Söhne"/>
              </a:rPr>
              <a:t>: Banks and financial institutions rely on property valuations to determine mortgage lending amounts. Proper valuation ensures that loans are backed by appropriate collateral values, reducing the risk of bad debts and foreclosures.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Investment Decisions</a:t>
            </a:r>
            <a:r>
              <a:rPr lang="en-IN" b="0" i="0" u="none" strike="noStrike" dirty="0">
                <a:solidFill>
                  <a:srgbClr val="ECECEC"/>
                </a:solidFill>
                <a:effectLst/>
                <a:latin typeface="Söhne"/>
              </a:rPr>
              <a:t>: Real estate estimation provides crucial information for investors making decisions about where and when to invest. Accurate valuations help investors assess potential returns on investments and risks, influencing both residential and commercial real estate markets.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Taxation</a:t>
            </a:r>
            <a:r>
              <a:rPr lang="en-IN" b="0" i="0" u="none" strike="noStrike" dirty="0">
                <a:solidFill>
                  <a:srgbClr val="ECECEC"/>
                </a:solidFill>
                <a:effectLst/>
                <a:latin typeface="Söhne"/>
              </a:rPr>
              <a:t>: Property taxes, a significant source of revenue for local governments, depend on real estate valuations. Accurate estimations ensure fair and equitable taxation, which funds public services and infrastructure projects that benefit the economy.</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Economic Indicators</a:t>
            </a:r>
            <a:r>
              <a:rPr lang="en-IN" b="0" i="0" u="none" strike="noStrike" dirty="0">
                <a:solidFill>
                  <a:srgbClr val="ECECEC"/>
                </a:solidFill>
                <a:effectLst/>
                <a:latin typeface="Söhne"/>
              </a:rPr>
              <a:t>: Real estate values can serve as important economic indicators. Changes in property values can reflect broader economic trends, such as inflation rates, economic growth, and consumer confidence. Policymakers and economists use these indicators to make informed decisions and adjustments to economic policies.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Insurance</a:t>
            </a:r>
            <a:r>
              <a:rPr lang="en-IN" b="0" i="0" u="none" strike="noStrike" dirty="0">
                <a:solidFill>
                  <a:srgbClr val="ECECEC"/>
                </a:solidFill>
                <a:effectLst/>
                <a:latin typeface="Söhne"/>
              </a:rPr>
              <a:t>: Real estate estimation is crucial for the insurance industry to accurately underwrite property insurance policies. Proper valuation ensures that properties are insured at the right level, protecting owners against losses and contributing to the overall resilience of the economy.</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Urban Planning and Development</a:t>
            </a:r>
            <a:r>
              <a:rPr lang="en-IN" b="0" i="0" u="none" strike="noStrike" dirty="0">
                <a:solidFill>
                  <a:srgbClr val="ECECEC"/>
                </a:solidFill>
                <a:effectLst/>
                <a:latin typeface="Söhne"/>
              </a:rPr>
              <a:t>: Accurate property valuations are essential for urban planning and development. They help in assessing the feasibility of projects and in the allocation of resources for infrastructure development, housing, and community services, which in turn supports economic growth and sustainability.</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Market Transparency and Efficiency</a:t>
            </a:r>
            <a:r>
              <a:rPr lang="en-IN" b="0" i="0" u="none" strike="noStrike" dirty="0">
                <a:solidFill>
                  <a:srgbClr val="ECECEC"/>
                </a:solidFill>
                <a:effectLst/>
                <a:latin typeface="Söhne"/>
              </a:rPr>
              <a:t>: Real estate estimations contribute to market transparency by providing clear, accessible information on property values. This transparency supports efficient market functioning, enabling buyers and sellers to make informed decisions and facilitating smoother transactions.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Legal Disputes and Settlements</a:t>
            </a:r>
            <a:r>
              <a:rPr lang="en-IN" b="0" i="0" u="none" strike="noStrike" dirty="0">
                <a:solidFill>
                  <a:srgbClr val="ECECEC"/>
                </a:solidFill>
                <a:effectLst/>
                <a:latin typeface="Söhne"/>
              </a:rPr>
              <a:t>: In legal disputes involving property, such as inheritance cases or divorce settlements, real estate valuation is crucial for fair resolution. Accurate valuations ensure that property assets are appropriately distributed according to their market value.</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Environmental Conservation</a:t>
            </a:r>
            <a:r>
              <a:rPr lang="en-IN" b="0" i="0" u="none" strike="noStrike" dirty="0">
                <a:solidFill>
                  <a:srgbClr val="ECECEC"/>
                </a:solidFill>
                <a:effectLst/>
                <a:latin typeface="Söhne"/>
              </a:rPr>
              <a:t>: Property valuation can also incorporate environmental considerations, assessing the value of sustainable features or the potential costs of environmental risks. This encourages the development of greener, more sustainable properties, aligning economic interests with environmental conservation efforts.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dirty="0">
                <a:solidFill>
                  <a:srgbClr val="333333"/>
                </a:solidFill>
                <a:effectLst/>
                <a:latin typeface="Roboto" panose="020F0502020204030204" pitchFamily="34" charset="0"/>
              </a:rPr>
              <a:t>This research seeks to demonstrate how machine learning, a branch of artificial intelligence, is able to deliver more accurate pricing predictions, using the real estate market as an example. Utilizing 24,936 housing transaction records, this paper employs Extra Trees (ET), k–Nearest </a:t>
            </a:r>
            <a:r>
              <a:rPr lang="en-IN" b="0" i="0" u="none" strike="noStrike" dirty="0" err="1">
                <a:solidFill>
                  <a:srgbClr val="333333"/>
                </a:solidFill>
                <a:effectLst/>
                <a:latin typeface="Roboto" panose="020F0502020204030204" pitchFamily="34" charset="0"/>
              </a:rPr>
              <a:t>Neighbors</a:t>
            </a:r>
            <a:r>
              <a:rPr lang="en-IN" b="0" i="0" u="none" strike="noStrike" dirty="0">
                <a:solidFill>
                  <a:srgbClr val="333333"/>
                </a:solidFill>
                <a:effectLst/>
                <a:latin typeface="Roboto" panose="020F0502020204030204" pitchFamily="34" charset="0"/>
              </a:rPr>
              <a:t> (KNN), and Random Forest (RF) to predict property prices and then compares their results with those of a hedonic price model. In particular, this paper uses a feature (property age x square footage) instead of property age in order to isolate the effect of land depreciation on property prices.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u="none" strike="noStrike" dirty="0">
              <a:solidFill>
                <a:srgbClr val="333333"/>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dirty="0">
                <a:solidFill>
                  <a:srgbClr val="333333"/>
                </a:solidFill>
                <a:effectLst/>
                <a:latin typeface="Roboto" panose="020F0502020204030204" pitchFamily="34" charset="0"/>
              </a:rPr>
              <a:t>Our results suggest that these three algorithms markedly outperform the traditional statistical techniques in terms of explanatory power and error minimization. Machine learning is expected to play an increasing role in shaping our future. However, it may raise questions about the privacy, fairness, and job displacement issues. It is therefore important to pay close attention to the ethical implications of machine learning and ensure that the technology is used responsibly and ethically. Researchers, legislators, and industry players must work together to create appropriate standards and legislation to govern the use of machine learning.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Evolution of Prediction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Machine Learning offers advanced methods for accurately predicting property prices and demand, surpassing traditional analytical techniques.</a:t>
            </a:r>
          </a:p>
          <a:p>
            <a:endParaRPr lang="en-US" dirty="0"/>
          </a:p>
          <a:p>
            <a:r>
              <a:rPr lang="en-US" dirty="0"/>
              <a:t>Highlight the shift from conventional models like linear regression to sophisticated ML algorithms that handle complex data more effectively</a:t>
            </a:r>
          </a:p>
          <a:p>
            <a:endParaRPr lang="en-US" dirty="0"/>
          </a:p>
          <a:p>
            <a:r>
              <a:rPr lang="en-US" dirty="0"/>
              <a:t>: Discuss how ML empowers real estate agents, investors, and buyers with more reliable data for making informed decisions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Objective of the Presentation: To explore the impact of ML on the real estate market, focusing on price prediction and demand estimation.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introduce the wide range of applications of ML in real estate, from price forecasting to identifying investment opportunities.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2</a:t>
            </a:fld>
            <a:endParaRPr lang="en-US"/>
          </a:p>
        </p:txBody>
      </p:sp>
    </p:spTree>
    <p:extLst>
      <p:ext uri="{BB962C8B-B14F-4D97-AF65-F5344CB8AC3E}">
        <p14:creationId xmlns:p14="http://schemas.microsoft.com/office/powerpoint/2010/main" val="362198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4</a:t>
            </a:fld>
            <a:endParaRPr lang="en-US"/>
          </a:p>
        </p:txBody>
      </p:sp>
    </p:spTree>
    <p:extLst>
      <p:ext uri="{BB962C8B-B14F-4D97-AF65-F5344CB8AC3E}">
        <p14:creationId xmlns:p14="http://schemas.microsoft.com/office/powerpoint/2010/main" val="288820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continuously refining the ML model through additional data collection and feature reassessment​</a:t>
            </a:r>
          </a:p>
          <a:p>
            <a:endParaRPr lang="en-US" dirty="0"/>
          </a:p>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6</a:t>
            </a:fld>
            <a:endParaRPr lang="en-US"/>
          </a:p>
        </p:txBody>
      </p:sp>
    </p:spTree>
    <p:extLst>
      <p:ext uri="{BB962C8B-B14F-4D97-AF65-F5344CB8AC3E}">
        <p14:creationId xmlns:p14="http://schemas.microsoft.com/office/powerpoint/2010/main" val="39562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supply and demand of top 10 cities</a:t>
            </a:r>
          </a:p>
        </p:txBody>
      </p:sp>
      <p:sp>
        <p:nvSpPr>
          <p:cNvPr id="4" name="Slide Number Placeholder 3"/>
          <p:cNvSpPr>
            <a:spLocks noGrp="1"/>
          </p:cNvSpPr>
          <p:nvPr>
            <p:ph type="sldNum" sz="quarter" idx="5"/>
          </p:nvPr>
        </p:nvSpPr>
        <p:spPr/>
        <p:txBody>
          <a:bodyPr/>
          <a:lstStyle/>
          <a:p>
            <a:fld id="{B27305DD-0EB8-BD48-AAB1-73F818162145}" type="slidenum">
              <a:rPr lang="en-US" smtClean="0"/>
              <a:t>7</a:t>
            </a:fld>
            <a:endParaRPr lang="en-US"/>
          </a:p>
        </p:txBody>
      </p:sp>
    </p:spTree>
    <p:extLst>
      <p:ext uri="{BB962C8B-B14F-4D97-AF65-F5344CB8AC3E}">
        <p14:creationId xmlns:p14="http://schemas.microsoft.com/office/powerpoint/2010/main" val="113362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continuously refining the ML model through additional data collection and feature reassessment​</a:t>
            </a:r>
          </a:p>
          <a:p>
            <a:endParaRPr lang="en-US" dirty="0"/>
          </a:p>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11</a:t>
            </a:fld>
            <a:endParaRPr lang="en-US"/>
          </a:p>
        </p:txBody>
      </p:sp>
    </p:spTree>
    <p:extLst>
      <p:ext uri="{BB962C8B-B14F-4D97-AF65-F5344CB8AC3E}">
        <p14:creationId xmlns:p14="http://schemas.microsoft.com/office/powerpoint/2010/main" val="18762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Bipartite Experiment Clustering: Techniques to minimize interference bias in experiments with distinct entities suggest methods for organizing real estate market data more effectively.</a:t>
            </a:r>
          </a:p>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13</a:t>
            </a:fld>
            <a:endParaRPr lang="en-US"/>
          </a:p>
        </p:txBody>
      </p:sp>
    </p:spTree>
    <p:extLst>
      <p:ext uri="{BB962C8B-B14F-4D97-AF65-F5344CB8AC3E}">
        <p14:creationId xmlns:p14="http://schemas.microsoft.com/office/powerpoint/2010/main" val="1907728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how ANNs mimic the human brain to model non-linear and complex relationships in real estate data without predefined formulas​ (ar5iv)​. Use different </a:t>
            </a:r>
          </a:p>
          <a:p>
            <a:endParaRPr lang="en-US" dirty="0"/>
          </a:p>
          <a:p>
            <a:endParaRPr lang="en-US" dirty="0"/>
          </a:p>
          <a:p>
            <a:pPr algn="l">
              <a:buFont typeface="+mj-lt"/>
              <a:buAutoNum type="arabicPeriod"/>
            </a:pPr>
            <a:r>
              <a:rPr lang="en-IN" b="1" i="0" u="none" strike="noStrike" dirty="0" err="1">
                <a:solidFill>
                  <a:srgbClr val="ECECEC"/>
                </a:solidFill>
                <a:effectLst/>
                <a:latin typeface="Söhne"/>
              </a:rPr>
              <a:t>XGBoost</a:t>
            </a:r>
            <a:r>
              <a:rPr lang="en-IN" b="1" i="0" u="none" strike="noStrike" dirty="0">
                <a:solidFill>
                  <a:srgbClr val="ECECEC"/>
                </a:solidFill>
                <a:effectLst/>
                <a:latin typeface="Söhne"/>
              </a:rPr>
              <a:t> and Regression Models</a:t>
            </a:r>
            <a:r>
              <a:rPr lang="en-IN" b="0" i="0" u="none" strike="noStrike" dirty="0">
                <a:solidFill>
                  <a:srgbClr val="ECECEC"/>
                </a:solidFill>
                <a:effectLst/>
                <a:latin typeface="Söhne"/>
              </a:rPr>
              <a:t>: </a:t>
            </a:r>
            <a:r>
              <a:rPr lang="en-IN" b="0" i="0" u="none" strike="noStrike" dirty="0" err="1">
                <a:solidFill>
                  <a:srgbClr val="ECECEC"/>
                </a:solidFill>
                <a:effectLst/>
                <a:latin typeface="Söhne"/>
              </a:rPr>
              <a:t>XGBoost</a:t>
            </a:r>
            <a:r>
              <a:rPr lang="en-IN" b="0" i="0" u="none" strike="noStrike" dirty="0">
                <a:solidFill>
                  <a:srgbClr val="ECECEC"/>
                </a:solidFill>
                <a:effectLst/>
                <a:latin typeface="Söhne"/>
              </a:rPr>
              <a:t>, a powerful machine learning algorithm, excels in handling regression tasks, which predict numerical values. It stands out for its speed and accuracy, using gradient boosting frameworks to optimize prediction models.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Ensemble Methods</a:t>
            </a:r>
            <a:r>
              <a:rPr lang="en-IN" b="0" i="0" u="none" strike="noStrike" dirty="0">
                <a:solidFill>
                  <a:srgbClr val="ECECEC"/>
                </a:solidFill>
                <a:effectLst/>
                <a:latin typeface="Söhne"/>
              </a:rPr>
              <a:t>: These methods combine predictions from multiple machine learning models to improve accuracy and robustness. By aggregating diverse models, they can capture complex patterns in data that single models might miss.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Feature Importance and Selection</a:t>
            </a:r>
            <a:r>
              <a:rPr lang="en-IN" b="0" i="0" u="none" strike="noStrike" dirty="0">
                <a:solidFill>
                  <a:srgbClr val="ECECEC"/>
                </a:solidFill>
                <a:effectLst/>
                <a:latin typeface="Söhne"/>
              </a:rPr>
              <a:t>: This process involves identifying and selecting the most relevant variables from the dataset to use in model training. Effective feature selection improves model performance by focusing on the most informative attributes.</a:t>
            </a:r>
          </a:p>
          <a:p>
            <a:pPr algn="l">
              <a:buFont typeface="+mj-lt"/>
              <a:buAutoNum type="arabicPeriod"/>
            </a:pPr>
            <a:endParaRPr lang="en-IN" b="0" i="0" u="none" strike="noStrike" dirty="0">
              <a:solidFill>
                <a:srgbClr val="ECECEC"/>
              </a:solidFill>
              <a:effectLst/>
              <a:latin typeface="Söhne"/>
            </a:endParaRPr>
          </a:p>
          <a:p>
            <a:pPr algn="l">
              <a:buFont typeface="+mj-lt"/>
              <a:buAutoNum type="arabicPeriod"/>
            </a:pPr>
            <a:r>
              <a:rPr lang="en-IN" b="1" i="0" u="none" strike="noStrike" dirty="0">
                <a:solidFill>
                  <a:srgbClr val="ECECEC"/>
                </a:solidFill>
                <a:effectLst/>
                <a:latin typeface="Söhne"/>
              </a:rPr>
              <a:t>Deep Learning Approaches</a:t>
            </a:r>
            <a:r>
              <a:rPr lang="en-IN" b="0" i="0" u="none" strike="noStrike" dirty="0">
                <a:solidFill>
                  <a:srgbClr val="ECECEC"/>
                </a:solidFill>
                <a:effectLst/>
                <a:latin typeface="Söhne"/>
              </a:rPr>
              <a:t>: Deep learning, a subset of machine learning, uses neural networks with many layers. These models are particularly adept at identifying intricate patterns in large datasets, making them suitable for complex real estate market analyses.</a:t>
            </a:r>
          </a:p>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15</a:t>
            </a:fld>
            <a:endParaRPr lang="en-US"/>
          </a:p>
        </p:txBody>
      </p:sp>
    </p:spTree>
    <p:extLst>
      <p:ext uri="{BB962C8B-B14F-4D97-AF65-F5344CB8AC3E}">
        <p14:creationId xmlns:p14="http://schemas.microsoft.com/office/powerpoint/2010/main" val="3823403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16</a:t>
            </a:fld>
            <a:endParaRPr lang="en-US"/>
          </a:p>
        </p:txBody>
      </p:sp>
    </p:spTree>
    <p:extLst>
      <p:ext uri="{BB962C8B-B14F-4D97-AF65-F5344CB8AC3E}">
        <p14:creationId xmlns:p14="http://schemas.microsoft.com/office/powerpoint/2010/main" val="1552078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Casual inference on social trends affecting real estate prices (Selling sunsets)</a:t>
            </a:r>
          </a:p>
          <a:p>
            <a:endParaRPr lang="en-US" dirty="0"/>
          </a:p>
        </p:txBody>
      </p:sp>
      <p:sp>
        <p:nvSpPr>
          <p:cNvPr id="4" name="Slide Number Placeholder 3"/>
          <p:cNvSpPr>
            <a:spLocks noGrp="1"/>
          </p:cNvSpPr>
          <p:nvPr>
            <p:ph type="sldNum" sz="quarter" idx="5"/>
          </p:nvPr>
        </p:nvSpPr>
        <p:spPr/>
        <p:txBody>
          <a:bodyPr/>
          <a:lstStyle/>
          <a:p>
            <a:fld id="{B27305DD-0EB8-BD48-AAB1-73F818162145}" type="slidenum">
              <a:rPr lang="en-US" smtClean="0"/>
              <a:t>17</a:t>
            </a:fld>
            <a:endParaRPr lang="en-US"/>
          </a:p>
        </p:txBody>
      </p:sp>
    </p:spTree>
    <p:extLst>
      <p:ext uri="{BB962C8B-B14F-4D97-AF65-F5344CB8AC3E}">
        <p14:creationId xmlns:p14="http://schemas.microsoft.com/office/powerpoint/2010/main" val="60925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3/31/24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3/31/24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3/31/24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3/31/24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3/31/24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3/31/24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3/31/24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3/31/24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3/31/24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3/31/24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3/31/24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3/31/24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3C1E-7537-0E6F-3F49-25E9F79C3CF0}"/>
              </a:ext>
            </a:extLst>
          </p:cNvPr>
          <p:cNvSpPr>
            <a:spLocks noGrp="1"/>
          </p:cNvSpPr>
          <p:nvPr>
            <p:ph type="ctrTitle"/>
          </p:nvPr>
        </p:nvSpPr>
        <p:spPr/>
        <p:txBody>
          <a:bodyPr/>
          <a:lstStyle/>
          <a:p>
            <a:r>
              <a:rPr lang="en-US" dirty="0"/>
              <a:t>US Real Estate Market</a:t>
            </a:r>
          </a:p>
        </p:txBody>
      </p:sp>
      <p:sp>
        <p:nvSpPr>
          <p:cNvPr id="3" name="Subtitle 2">
            <a:extLst>
              <a:ext uri="{FF2B5EF4-FFF2-40B4-BE49-F238E27FC236}">
                <a16:creationId xmlns:a16="http://schemas.microsoft.com/office/drawing/2014/main" id="{99C35536-F78C-29AC-5340-A34298DA112E}"/>
              </a:ext>
            </a:extLst>
          </p:cNvPr>
          <p:cNvSpPr>
            <a:spLocks noGrp="1"/>
          </p:cNvSpPr>
          <p:nvPr>
            <p:ph type="subTitle" idx="1"/>
          </p:nvPr>
        </p:nvSpPr>
        <p:spPr/>
        <p:txBody>
          <a:bodyPr/>
          <a:lstStyle/>
          <a:p>
            <a:r>
              <a:rPr lang="en-US" dirty="0"/>
              <a:t>Algorithms in Economics</a:t>
            </a:r>
          </a:p>
          <a:p>
            <a:r>
              <a:rPr lang="en-US" dirty="0"/>
              <a:t>Aditya Sakariya (1008555225) </a:t>
            </a:r>
          </a:p>
        </p:txBody>
      </p:sp>
    </p:spTree>
    <p:extLst>
      <p:ext uri="{BB962C8B-B14F-4D97-AF65-F5344CB8AC3E}">
        <p14:creationId xmlns:p14="http://schemas.microsoft.com/office/powerpoint/2010/main" val="3920215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9C-82AB-A72B-A030-325B8C86D6BA}"/>
              </a:ext>
            </a:extLst>
          </p:cNvPr>
          <p:cNvSpPr>
            <a:spLocks noGrp="1"/>
          </p:cNvSpPr>
          <p:nvPr>
            <p:ph type="title"/>
          </p:nvPr>
        </p:nvSpPr>
        <p:spPr/>
        <p:txBody>
          <a:bodyPr/>
          <a:lstStyle/>
          <a:p>
            <a:r>
              <a:rPr lang="en-US" dirty="0"/>
              <a:t>Improve demand estimation</a:t>
            </a:r>
          </a:p>
        </p:txBody>
      </p:sp>
      <p:sp>
        <p:nvSpPr>
          <p:cNvPr id="3" name="Content Placeholder 2">
            <a:extLst>
              <a:ext uri="{FF2B5EF4-FFF2-40B4-BE49-F238E27FC236}">
                <a16:creationId xmlns:a16="http://schemas.microsoft.com/office/drawing/2014/main" id="{793C60A3-58FC-B472-AC22-0F318C9DD705}"/>
              </a:ext>
            </a:extLst>
          </p:cNvPr>
          <p:cNvSpPr>
            <a:spLocks noGrp="1"/>
          </p:cNvSpPr>
          <p:nvPr>
            <p:ph idx="1"/>
          </p:nvPr>
        </p:nvSpPr>
        <p:spPr>
          <a:xfrm>
            <a:off x="1295400" y="1711038"/>
            <a:ext cx="9601200" cy="3581400"/>
          </a:xfrm>
        </p:spPr>
        <p:txBody>
          <a:bodyPr/>
          <a:lstStyle/>
          <a:p>
            <a:r>
              <a:rPr lang="en-US" dirty="0"/>
              <a:t>Using marginal cost of labor and permits as an instrument variable for estimating the price of a house. (IV)</a:t>
            </a:r>
          </a:p>
          <a:p>
            <a:r>
              <a:rPr lang="en-US" dirty="0"/>
              <a:t>Aggregating similar houses together to homogenize them.</a:t>
            </a:r>
          </a:p>
          <a:p>
            <a:r>
              <a:rPr lang="en-US" dirty="0"/>
              <a:t>Explore more unobserved variables and remove endogeneity bias</a:t>
            </a:r>
          </a:p>
          <a:p>
            <a:r>
              <a:rPr lang="en-US" dirty="0"/>
              <a:t>Economic variables need to be specific; if recession then the cause of recession is important</a:t>
            </a:r>
          </a:p>
        </p:txBody>
      </p:sp>
      <p:pic>
        <p:nvPicPr>
          <p:cNvPr id="5" name="Picture 4" descr="A graph showing the growth of a company&#10;&#10;Description automatically generated">
            <a:extLst>
              <a:ext uri="{FF2B5EF4-FFF2-40B4-BE49-F238E27FC236}">
                <a16:creationId xmlns:a16="http://schemas.microsoft.com/office/drawing/2014/main" id="{20FEC2F0-AD8E-C243-0C1B-870E953442C8}"/>
              </a:ext>
            </a:extLst>
          </p:cNvPr>
          <p:cNvPicPr>
            <a:picLocks noChangeAspect="1"/>
          </p:cNvPicPr>
          <p:nvPr/>
        </p:nvPicPr>
        <p:blipFill>
          <a:blip r:embed="rId2"/>
          <a:stretch>
            <a:fillRect/>
          </a:stretch>
        </p:blipFill>
        <p:spPr>
          <a:xfrm>
            <a:off x="3768724" y="3854474"/>
            <a:ext cx="8423275" cy="2875928"/>
          </a:xfrm>
          <a:prstGeom prst="rect">
            <a:avLst/>
          </a:prstGeom>
        </p:spPr>
      </p:pic>
    </p:spTree>
    <p:extLst>
      <p:ext uri="{BB962C8B-B14F-4D97-AF65-F5344CB8AC3E}">
        <p14:creationId xmlns:p14="http://schemas.microsoft.com/office/powerpoint/2010/main" val="424260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4"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0260C-5D45-1F2A-102F-BFFFE1623FE6}"/>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Supply vs Price</a:t>
            </a:r>
          </a:p>
        </p:txBody>
      </p:sp>
      <p:pic>
        <p:nvPicPr>
          <p:cNvPr id="5" name="Content Placeholder 4" descr="A graph showing a line graph&#10;&#10;Description automatically generated">
            <a:extLst>
              <a:ext uri="{FF2B5EF4-FFF2-40B4-BE49-F238E27FC236}">
                <a16:creationId xmlns:a16="http://schemas.microsoft.com/office/drawing/2014/main" id="{B9E8822F-3ACD-7A6D-2184-857F0B6574D7}"/>
              </a:ext>
            </a:extLst>
          </p:cNvPr>
          <p:cNvPicPr>
            <a:picLocks noGrp="1" noChangeAspect="1"/>
          </p:cNvPicPr>
          <p:nvPr>
            <p:ph idx="1"/>
          </p:nvPr>
        </p:nvPicPr>
        <p:blipFill rotWithShape="1">
          <a:blip r:embed="rId3"/>
          <a:srcRect l="-185" t="-2" r="4605" b="3"/>
          <a:stretch/>
        </p:blipFill>
        <p:spPr>
          <a:xfrm>
            <a:off x="34700" y="29069"/>
            <a:ext cx="6495612" cy="4179483"/>
          </a:xfrm>
          <a:prstGeom prst="rect">
            <a:avLst/>
          </a:prstGeom>
        </p:spPr>
      </p:pic>
      <p:pic>
        <p:nvPicPr>
          <p:cNvPr id="7" name="Picture 6" descr="A graph showing a house and a line&#10;&#10;Description automatically generated">
            <a:extLst>
              <a:ext uri="{FF2B5EF4-FFF2-40B4-BE49-F238E27FC236}">
                <a16:creationId xmlns:a16="http://schemas.microsoft.com/office/drawing/2014/main" id="{794D347F-7FFA-441C-AFEA-7E0FE2F1E806}"/>
              </a:ext>
            </a:extLst>
          </p:cNvPr>
          <p:cNvPicPr>
            <a:picLocks noChangeAspect="1"/>
          </p:cNvPicPr>
          <p:nvPr/>
        </p:nvPicPr>
        <p:blipFill rotWithShape="1">
          <a:blip r:embed="rId4"/>
          <a:srcRect t="1414" r="2" b="29382"/>
          <a:stretch/>
        </p:blipFill>
        <p:spPr>
          <a:xfrm>
            <a:off x="6576880" y="10"/>
            <a:ext cx="5615120" cy="4179483"/>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238304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6687-7943-E53B-6D2D-8F2F1186F096}"/>
              </a:ext>
            </a:extLst>
          </p:cNvPr>
          <p:cNvSpPr>
            <a:spLocks noGrp="1"/>
          </p:cNvSpPr>
          <p:nvPr>
            <p:ph type="title"/>
          </p:nvPr>
        </p:nvSpPr>
        <p:spPr/>
        <p:txBody>
          <a:bodyPr/>
          <a:lstStyle/>
          <a:p>
            <a:r>
              <a:rPr lang="en-US" dirty="0"/>
              <a:t>Market Organization </a:t>
            </a:r>
          </a:p>
        </p:txBody>
      </p:sp>
      <p:sp>
        <p:nvSpPr>
          <p:cNvPr id="4" name="Text Placeholder 3">
            <a:extLst>
              <a:ext uri="{FF2B5EF4-FFF2-40B4-BE49-F238E27FC236}">
                <a16:creationId xmlns:a16="http://schemas.microsoft.com/office/drawing/2014/main" id="{6DBA4214-E2F5-137D-97E5-28132B6FC0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260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3937-61B0-0873-EA3E-20C774DCDD4F}"/>
              </a:ext>
            </a:extLst>
          </p:cNvPr>
          <p:cNvSpPr>
            <a:spLocks noGrp="1"/>
          </p:cNvSpPr>
          <p:nvPr>
            <p:ph type="title"/>
          </p:nvPr>
        </p:nvSpPr>
        <p:spPr/>
        <p:txBody>
          <a:bodyPr/>
          <a:lstStyle/>
          <a:p>
            <a:r>
              <a:rPr lang="en-US" dirty="0"/>
              <a:t>Auctions Algorithms </a:t>
            </a:r>
          </a:p>
        </p:txBody>
      </p:sp>
      <p:sp>
        <p:nvSpPr>
          <p:cNvPr id="3" name="Content Placeholder 2">
            <a:extLst>
              <a:ext uri="{FF2B5EF4-FFF2-40B4-BE49-F238E27FC236}">
                <a16:creationId xmlns:a16="http://schemas.microsoft.com/office/drawing/2014/main" id="{C50E74C3-D939-88E8-B76D-F2A7F2CF9459}"/>
              </a:ext>
            </a:extLst>
          </p:cNvPr>
          <p:cNvSpPr>
            <a:spLocks noGrp="1"/>
          </p:cNvSpPr>
          <p:nvPr>
            <p:ph idx="1"/>
          </p:nvPr>
        </p:nvSpPr>
        <p:spPr>
          <a:xfrm>
            <a:off x="1371600" y="1643063"/>
            <a:ext cx="9601200" cy="4224337"/>
          </a:xfrm>
        </p:spPr>
        <p:txBody>
          <a:bodyPr>
            <a:normAutofit/>
          </a:bodyPr>
          <a:lstStyle/>
          <a:p>
            <a:r>
              <a:rPr lang="en-US" dirty="0"/>
              <a:t>Online Optimization and Ad Auctions: reinforcement learning can discover optimal algorithms for online optimization problems, with implications for real estate auctions in adapting to market dynamics.</a:t>
            </a:r>
          </a:p>
          <a:p>
            <a:r>
              <a:rPr lang="en-US" dirty="0" err="1"/>
              <a:t>Autobidding</a:t>
            </a:r>
            <a:r>
              <a:rPr lang="en-US" dirty="0"/>
              <a:t> Strategies: In the context of online advertising, </a:t>
            </a:r>
            <a:r>
              <a:rPr lang="en-US" dirty="0" err="1"/>
              <a:t>autobidding</a:t>
            </a:r>
            <a:r>
              <a:rPr lang="en-US" dirty="0"/>
              <a:t> mechanisms optimize ad campaigns under cost constraints, suggesting parallels for real estate auction strategies to maximize value.</a:t>
            </a:r>
          </a:p>
          <a:p>
            <a:r>
              <a:rPr lang="en-US" dirty="0"/>
              <a:t>Predicting Agent Responses: Theoretical frameworks aim to predict the actions of agents optimizing in uncertain environments, relevant for anticipating bidder behavior in real estate auctions.</a:t>
            </a:r>
          </a:p>
          <a:p>
            <a:r>
              <a:rPr lang="en-US" dirty="0"/>
              <a:t>Strategizing Against No-Regret Learners: Studies on interacting with no-regret learners offer insights into dynamic pricing strategies, potentially applicable to real estate bidding environments.</a:t>
            </a:r>
          </a:p>
        </p:txBody>
      </p:sp>
    </p:spTree>
    <p:extLst>
      <p:ext uri="{BB962C8B-B14F-4D97-AF65-F5344CB8AC3E}">
        <p14:creationId xmlns:p14="http://schemas.microsoft.com/office/powerpoint/2010/main" val="3610520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11AA-D865-F8DA-04D8-9DEB9D55EB62}"/>
              </a:ext>
            </a:extLst>
          </p:cNvPr>
          <p:cNvSpPr>
            <a:spLocks noGrp="1"/>
          </p:cNvSpPr>
          <p:nvPr>
            <p:ph type="title"/>
          </p:nvPr>
        </p:nvSpPr>
        <p:spPr/>
        <p:txBody>
          <a:bodyPr>
            <a:normAutofit fontScale="90000"/>
          </a:bodyPr>
          <a:lstStyle/>
          <a:p>
            <a:r>
              <a:rPr lang="en-IN" b="1" i="0" u="none" strike="noStrike" dirty="0">
                <a:solidFill>
                  <a:srgbClr val="ECECEC"/>
                </a:solidFill>
                <a:effectLst/>
                <a:latin typeface="Söhne"/>
              </a:rPr>
              <a:t>Machine Learning Techniques in Real Estate</a:t>
            </a:r>
            <a:endParaRPr lang="en-US" dirty="0"/>
          </a:p>
        </p:txBody>
      </p:sp>
      <p:sp>
        <p:nvSpPr>
          <p:cNvPr id="3" name="Text Placeholder 2">
            <a:extLst>
              <a:ext uri="{FF2B5EF4-FFF2-40B4-BE49-F238E27FC236}">
                <a16:creationId xmlns:a16="http://schemas.microsoft.com/office/drawing/2014/main" id="{C908B10A-0E43-8E1D-6702-18963B8F07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923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E0AAE-FA0C-14EE-310B-AD5DD1ED16A9}"/>
              </a:ext>
            </a:extLst>
          </p:cNvPr>
          <p:cNvSpPr>
            <a:spLocks noGrp="1"/>
          </p:cNvSpPr>
          <p:nvPr>
            <p:ph type="title"/>
          </p:nvPr>
        </p:nvSpPr>
        <p:spPr/>
        <p:txBody>
          <a:bodyPr/>
          <a:lstStyle/>
          <a:p>
            <a:r>
              <a:rPr lang="en-US" dirty="0"/>
              <a:t>Potential models to predict</a:t>
            </a:r>
          </a:p>
        </p:txBody>
      </p:sp>
      <p:sp>
        <p:nvSpPr>
          <p:cNvPr id="3" name="Content Placeholder 2">
            <a:extLst>
              <a:ext uri="{FF2B5EF4-FFF2-40B4-BE49-F238E27FC236}">
                <a16:creationId xmlns:a16="http://schemas.microsoft.com/office/drawing/2014/main" id="{B9397BCA-EBC4-B8F2-4024-08FECF14C11F}"/>
              </a:ext>
            </a:extLst>
          </p:cNvPr>
          <p:cNvSpPr>
            <a:spLocks noGrp="1"/>
          </p:cNvSpPr>
          <p:nvPr>
            <p:ph idx="1"/>
          </p:nvPr>
        </p:nvSpPr>
        <p:spPr/>
        <p:txBody>
          <a:bodyPr>
            <a:normAutofit/>
          </a:bodyPr>
          <a:lstStyle/>
          <a:p>
            <a:r>
              <a:rPr lang="en-US" dirty="0"/>
              <a:t>Artificial Neural Networks (ANN)</a:t>
            </a:r>
          </a:p>
          <a:p>
            <a:r>
              <a:rPr lang="en-US" dirty="0" err="1"/>
              <a:t>XGBoost</a:t>
            </a:r>
            <a:r>
              <a:rPr lang="en-US" dirty="0"/>
              <a:t> and Regression Models: Helps in achieving high prediction accuracy​</a:t>
            </a:r>
          </a:p>
          <a:p>
            <a:r>
              <a:rPr lang="en-US" dirty="0"/>
              <a:t>Ensemble Methods: Combining multiple ML models can lead to more robust predictions by capturing diverse patterns in the data.</a:t>
            </a:r>
          </a:p>
          <a:p>
            <a:r>
              <a:rPr lang="en-US" dirty="0"/>
              <a:t>Feature Importance and Selection: Identifying key predictors among various property attributes.</a:t>
            </a:r>
          </a:p>
          <a:p>
            <a:endParaRPr lang="en-US" dirty="0"/>
          </a:p>
        </p:txBody>
      </p:sp>
    </p:spTree>
    <p:extLst>
      <p:ext uri="{BB962C8B-B14F-4D97-AF65-F5344CB8AC3E}">
        <p14:creationId xmlns:p14="http://schemas.microsoft.com/office/powerpoint/2010/main" val="4047326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F381-0550-3718-4C7D-CB2FF9FFE723}"/>
              </a:ext>
            </a:extLst>
          </p:cNvPr>
          <p:cNvSpPr>
            <a:spLocks noGrp="1"/>
          </p:cNvSpPr>
          <p:nvPr>
            <p:ph type="title"/>
          </p:nvPr>
        </p:nvSpPr>
        <p:spPr/>
        <p:txBody>
          <a:bodyPr>
            <a:normAutofit/>
          </a:bodyPr>
          <a:lstStyle/>
          <a:p>
            <a:r>
              <a:rPr lang="en-IN" b="1" i="0" u="none" strike="noStrike" dirty="0">
                <a:solidFill>
                  <a:srgbClr val="ECECEC"/>
                </a:solidFill>
                <a:effectLst/>
                <a:latin typeface="Söhne"/>
              </a:rPr>
              <a:t>Real-world Application</a:t>
            </a:r>
            <a:endParaRPr lang="en-US" dirty="0"/>
          </a:p>
        </p:txBody>
      </p:sp>
      <p:sp>
        <p:nvSpPr>
          <p:cNvPr id="3" name="Text Placeholder 2">
            <a:extLst>
              <a:ext uri="{FF2B5EF4-FFF2-40B4-BE49-F238E27FC236}">
                <a16:creationId xmlns:a16="http://schemas.microsoft.com/office/drawing/2014/main" id="{8988BF80-1FA4-F601-B93B-8A7311C5CA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603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229D31-AF50-A743-1A00-3B67507F6159}"/>
              </a:ext>
            </a:extLst>
          </p:cNvPr>
          <p:cNvSpPr>
            <a:spLocks noGrp="1"/>
          </p:cNvSpPr>
          <p:nvPr>
            <p:ph type="title"/>
          </p:nvPr>
        </p:nvSpPr>
        <p:spPr>
          <a:xfrm>
            <a:off x="1023562" y="685800"/>
            <a:ext cx="10493524" cy="1485900"/>
          </a:xfrm>
        </p:spPr>
        <p:txBody>
          <a:bodyPr>
            <a:normAutofit/>
          </a:bodyPr>
          <a:lstStyle/>
          <a:p>
            <a:r>
              <a:rPr lang="en-US" dirty="0"/>
              <a:t>Applications</a:t>
            </a:r>
          </a:p>
        </p:txBody>
      </p:sp>
      <p:sp>
        <p:nvSpPr>
          <p:cNvPr id="10" name="Rectangle 9">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FD5FF7B-C2B6-4F71-C12B-49F9C1AD77EA}"/>
              </a:ext>
            </a:extLst>
          </p:cNvPr>
          <p:cNvSpPr>
            <a:spLocks noGrp="1"/>
          </p:cNvSpPr>
          <p:nvPr>
            <p:ph idx="1"/>
          </p:nvPr>
        </p:nvSpPr>
        <p:spPr>
          <a:xfrm>
            <a:off x="1023562" y="2286000"/>
            <a:ext cx="5072437" cy="3581400"/>
          </a:xfrm>
        </p:spPr>
        <p:txBody>
          <a:bodyPr>
            <a:normAutofit fontScale="92500"/>
          </a:bodyPr>
          <a:lstStyle/>
          <a:p>
            <a:r>
              <a:rPr lang="en-US" sz="1000" b="1" dirty="0"/>
              <a:t>Predict macroeconomic future</a:t>
            </a:r>
            <a:r>
              <a:rPr lang="en-US" sz="1000" dirty="0"/>
              <a:t>:</a:t>
            </a:r>
          </a:p>
          <a:p>
            <a:pPr lvl="1"/>
            <a:r>
              <a:rPr lang="en-US" sz="1000" dirty="0"/>
              <a:t>Canada housing crisis: Use data to help understand the housing market of Toronto, Vancouver and Montreal</a:t>
            </a:r>
          </a:p>
          <a:p>
            <a:r>
              <a:rPr lang="en-US" sz="1000" b="1" dirty="0"/>
              <a:t>Real Estate Bubbles: </a:t>
            </a:r>
            <a:r>
              <a:rPr lang="en-US" sz="1000" dirty="0"/>
              <a:t>Analyze the causations for different cities since not all are the same.  (Ex. Mumbai, Toronto, Miami, Tel Aviv) </a:t>
            </a:r>
          </a:p>
          <a:p>
            <a:r>
              <a:rPr lang="en-IN" sz="1000" b="1" dirty="0">
                <a:effectLst/>
              </a:rPr>
              <a:t>Evaluate the impact of environmental policies on real estate values</a:t>
            </a:r>
            <a:r>
              <a:rPr lang="en-IN" sz="1000" dirty="0">
                <a:effectLst/>
              </a:rPr>
              <a:t>: Assess how green building certifications and sustainability measures affect property prices in different regions.</a:t>
            </a:r>
          </a:p>
          <a:p>
            <a:r>
              <a:rPr lang="en-IN" sz="1000" b="1" dirty="0" err="1">
                <a:effectLst/>
              </a:rPr>
              <a:t>Analyze</a:t>
            </a:r>
            <a:r>
              <a:rPr lang="en-IN" sz="1000" b="1" dirty="0">
                <a:effectLst/>
              </a:rPr>
              <a:t> the effect of transportation infrastructure on </a:t>
            </a:r>
            <a:r>
              <a:rPr lang="en-IN" sz="1000" b="1" dirty="0" err="1">
                <a:effectLst/>
              </a:rPr>
              <a:t>neighborhood</a:t>
            </a:r>
            <a:r>
              <a:rPr lang="en-IN" sz="1000" b="1" dirty="0">
                <a:effectLst/>
              </a:rPr>
              <a:t> development</a:t>
            </a:r>
            <a:r>
              <a:rPr lang="en-IN" sz="1000" dirty="0">
                <a:effectLst/>
              </a:rPr>
              <a:t>: Use data to understand how new transit projects influence real estate values and urban growth.</a:t>
            </a:r>
          </a:p>
          <a:p>
            <a:r>
              <a:rPr lang="en-IN" sz="1000" b="1" dirty="0">
                <a:effectLst/>
              </a:rPr>
              <a:t>Forecast the influence of remote work trends on suburban vs. urban housing demand</a:t>
            </a:r>
            <a:r>
              <a:rPr lang="en-IN" sz="1000" dirty="0">
                <a:effectLst/>
              </a:rPr>
              <a:t>: Predict shifts in housing market dynamics based on the increasing prevalence of remote work.</a:t>
            </a:r>
          </a:p>
          <a:p>
            <a:r>
              <a:rPr lang="en-IN" sz="1000" b="1" dirty="0">
                <a:effectLst/>
              </a:rPr>
              <a:t>Assess the impact of demographic changes on housing needs</a:t>
            </a:r>
            <a:r>
              <a:rPr lang="en-IN" sz="1000" dirty="0">
                <a:effectLst/>
              </a:rPr>
              <a:t>: </a:t>
            </a:r>
            <a:r>
              <a:rPr lang="en-IN" sz="1000" dirty="0" err="1">
                <a:effectLst/>
              </a:rPr>
              <a:t>Analyze</a:t>
            </a:r>
            <a:r>
              <a:rPr lang="en-IN" sz="1000" dirty="0">
                <a:effectLst/>
              </a:rPr>
              <a:t> aging populations or migration patterns to predict future housing demand in specific areas.</a:t>
            </a:r>
          </a:p>
          <a:p>
            <a:r>
              <a:rPr lang="en-IN" sz="1000" b="1" dirty="0">
                <a:effectLst/>
              </a:rPr>
              <a:t>Identify emerging markets for real estate investment</a:t>
            </a:r>
            <a:r>
              <a:rPr lang="en-IN" sz="1000" dirty="0">
                <a:effectLst/>
              </a:rPr>
              <a:t>: Use economic indicators, market trends, and social factors to pinpoint regions poised for growth or redevelopment.</a:t>
            </a:r>
          </a:p>
          <a:p>
            <a:endParaRPr lang="en-US" sz="1000" dirty="0"/>
          </a:p>
        </p:txBody>
      </p:sp>
      <p:pic>
        <p:nvPicPr>
          <p:cNvPr id="4" name="Picture 3" descr="A screenshot of a map&#10;&#10;Description automatically generated">
            <a:extLst>
              <a:ext uri="{FF2B5EF4-FFF2-40B4-BE49-F238E27FC236}">
                <a16:creationId xmlns:a16="http://schemas.microsoft.com/office/drawing/2014/main" id="{5712DE03-1101-F828-E295-66DAAE4FB83E}"/>
              </a:ext>
            </a:extLst>
          </p:cNvPr>
          <p:cNvPicPr>
            <a:picLocks noChangeAspect="1"/>
          </p:cNvPicPr>
          <p:nvPr/>
        </p:nvPicPr>
        <p:blipFill>
          <a:blip r:embed="rId3"/>
          <a:stretch>
            <a:fillRect/>
          </a:stretch>
        </p:blipFill>
        <p:spPr>
          <a:xfrm>
            <a:off x="6411641" y="2672874"/>
            <a:ext cx="5105445" cy="2897339"/>
          </a:xfrm>
          <a:prstGeom prst="rect">
            <a:avLst/>
          </a:prstGeom>
        </p:spPr>
      </p:pic>
    </p:spTree>
    <p:extLst>
      <p:ext uri="{BB962C8B-B14F-4D97-AF65-F5344CB8AC3E}">
        <p14:creationId xmlns:p14="http://schemas.microsoft.com/office/powerpoint/2010/main" val="96491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4F99FA-3194-5204-BA6B-D90B4E505590}"/>
              </a:ext>
            </a:extLst>
          </p:cNvPr>
          <p:cNvSpPr>
            <a:spLocks noGrp="1"/>
          </p:cNvSpPr>
          <p:nvPr>
            <p:ph type="title"/>
          </p:nvPr>
        </p:nvSpPr>
        <p:spPr/>
        <p:txBody>
          <a:bodyPr/>
          <a:lstStyle/>
          <a:p>
            <a:r>
              <a:rPr lang="en-US" dirty="0"/>
              <a:t>Challenges and Solutions in ML Model Development</a:t>
            </a:r>
          </a:p>
        </p:txBody>
      </p:sp>
      <p:sp>
        <p:nvSpPr>
          <p:cNvPr id="3" name="Content Placeholder 2">
            <a:extLst>
              <a:ext uri="{FF2B5EF4-FFF2-40B4-BE49-F238E27FC236}">
                <a16:creationId xmlns:a16="http://schemas.microsoft.com/office/drawing/2014/main" id="{6B5674B2-1F29-84B7-E2A3-937B7B448509}"/>
              </a:ext>
            </a:extLst>
          </p:cNvPr>
          <p:cNvSpPr>
            <a:spLocks noGrp="1"/>
          </p:cNvSpPr>
          <p:nvPr>
            <p:ph idx="1"/>
          </p:nvPr>
        </p:nvSpPr>
        <p:spPr/>
        <p:txBody>
          <a:bodyPr>
            <a:normAutofit lnSpcReduction="10000"/>
          </a:bodyPr>
          <a:lstStyle/>
          <a:p>
            <a:r>
              <a:rPr lang="en-US" dirty="0"/>
              <a:t>Data Insufficiency and Quality: Overcoming challenges related to inadequate datasets and enhancing data quality through augmentation​</a:t>
            </a:r>
          </a:p>
          <a:p>
            <a:r>
              <a:rPr lang="en-US" dirty="0"/>
              <a:t>Complex Model Tuning: Strategies for fine-tuning hyperparameters to optimize the performance of ML models.</a:t>
            </a:r>
          </a:p>
          <a:p>
            <a:r>
              <a:rPr lang="en-US" dirty="0"/>
              <a:t>Adapting to Market Changes: Ensuring models remain relevant by incorporating up-to-date data reflecting current market conditions.</a:t>
            </a:r>
          </a:p>
          <a:p>
            <a:r>
              <a:rPr lang="en-US" dirty="0"/>
              <a:t>Interpretability of ML Models: Addressing the need for models to not only be accurate but also interpretable to stakeholders.</a:t>
            </a:r>
          </a:p>
          <a:p>
            <a:r>
              <a:rPr lang="en-US" dirty="0"/>
              <a:t>Integration with Real Estate Platforms: Overcoming technical challenges in implementing ML predictions into existing real estate databases and platforms.</a:t>
            </a:r>
          </a:p>
          <a:p>
            <a:endParaRPr lang="en-US" dirty="0"/>
          </a:p>
        </p:txBody>
      </p:sp>
    </p:spTree>
    <p:extLst>
      <p:ext uri="{BB962C8B-B14F-4D97-AF65-F5344CB8AC3E}">
        <p14:creationId xmlns:p14="http://schemas.microsoft.com/office/powerpoint/2010/main" val="400585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41C0-464F-FEA2-D43C-94A931651D0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3852355-AE49-D136-590B-2EADB8FD7181}"/>
              </a:ext>
            </a:extLst>
          </p:cNvPr>
          <p:cNvSpPr>
            <a:spLocks noGrp="1"/>
          </p:cNvSpPr>
          <p:nvPr>
            <p:ph idx="1"/>
          </p:nvPr>
        </p:nvSpPr>
        <p:spPr>
          <a:xfrm>
            <a:off x="1371600" y="1614488"/>
            <a:ext cx="9601200" cy="4252912"/>
          </a:xfrm>
        </p:spPr>
        <p:txBody>
          <a:bodyPr>
            <a:normAutofit fontScale="70000" lnSpcReduction="20000"/>
          </a:bodyPr>
          <a:lstStyle/>
          <a:p>
            <a:pPr marL="0" indent="0">
              <a:buNone/>
            </a:pPr>
            <a:endParaRPr lang="en-US" dirty="0"/>
          </a:p>
          <a:p>
            <a:r>
              <a:rPr lang="en-US" dirty="0" err="1"/>
              <a:t>SciELO</a:t>
            </a:r>
            <a:r>
              <a:rPr lang="en-US" dirty="0"/>
              <a:t> article on machine learning for real estate in the USA: [https://</a:t>
            </a:r>
            <a:r>
              <a:rPr lang="en-US" dirty="0" err="1"/>
              <a:t>www.scielo.cl</a:t>
            </a:r>
            <a:r>
              <a:rPr lang="en-US" dirty="0"/>
              <a:t>/</a:t>
            </a:r>
            <a:r>
              <a:rPr lang="en-US" dirty="0" err="1"/>
              <a:t>scielo.php?pid</a:t>
            </a:r>
            <a:r>
              <a:rPr lang="en-US" dirty="0"/>
              <a:t>=S0718-915X2023000100163&amp;script=</a:t>
            </a:r>
            <a:r>
              <a:rPr lang="en-US" dirty="0" err="1"/>
              <a:t>sci_arttext</a:t>
            </a:r>
            <a:r>
              <a:rPr lang="en-US" dirty="0"/>
              <a:t>](https://</a:t>
            </a:r>
            <a:r>
              <a:rPr lang="en-US" dirty="0" err="1"/>
              <a:t>www.scielo.cl</a:t>
            </a:r>
            <a:r>
              <a:rPr lang="en-US" dirty="0"/>
              <a:t>/</a:t>
            </a:r>
            <a:r>
              <a:rPr lang="en-US" dirty="0" err="1"/>
              <a:t>scielo.php?pid</a:t>
            </a:r>
            <a:r>
              <a:rPr lang="en-US" dirty="0"/>
              <a:t>=S0718-915X2023000100163&amp;script=</a:t>
            </a:r>
            <a:r>
              <a:rPr lang="en-US" dirty="0" err="1"/>
              <a:t>sci_arttext</a:t>
            </a:r>
            <a:r>
              <a:rPr lang="en-US" dirty="0"/>
              <a:t>)</a:t>
            </a:r>
          </a:p>
          <a:p>
            <a:r>
              <a:rPr lang="en-US" dirty="0"/>
              <a:t>ERA Library at the University of Alberta on machine learning in real estate: [https://</a:t>
            </a:r>
            <a:r>
              <a:rPr lang="en-US" dirty="0" err="1"/>
              <a:t>era.library.ualberta.ca</a:t>
            </a:r>
            <a:r>
              <a:rPr lang="en-US" dirty="0"/>
              <a:t>/items/155e8668-edcd-4d9d-ac58-e94ceed8b98a/view/498185d9-c919-49c2-99f8-b77e891d6f0d/2023_MScIT_Patel_Mirza.pdf](https://</a:t>
            </a:r>
            <a:r>
              <a:rPr lang="en-US" dirty="0" err="1"/>
              <a:t>era.library.ualberta.ca</a:t>
            </a:r>
            <a:r>
              <a:rPr lang="en-US" dirty="0"/>
              <a:t>/items/155e8668-edcd-4d9d-ac58-e94ceed8b98a/view/498185d9-c919-49c2-99f8-b77e891d6f0d/2023_MScIT_Patel_Mirza.pdf)</a:t>
            </a:r>
          </a:p>
          <a:p>
            <a:r>
              <a:rPr lang="en-US" dirty="0" err="1"/>
              <a:t>Tandfonline</a:t>
            </a:r>
            <a:r>
              <a:rPr lang="en-US" dirty="0"/>
              <a:t> research on machine learning and real estate prices: [https://</a:t>
            </a:r>
            <a:r>
              <a:rPr lang="en-US" dirty="0" err="1"/>
              <a:t>www.tandfonline.com</a:t>
            </a:r>
            <a:r>
              <a:rPr lang="en-US" dirty="0"/>
              <a:t>/</a:t>
            </a:r>
            <a:r>
              <a:rPr lang="en-US" dirty="0" err="1"/>
              <a:t>doi</a:t>
            </a:r>
            <a:r>
              <a:rPr lang="en-US" dirty="0"/>
              <a:t>/full/10.1080/09599916.2020.1832558](https://</a:t>
            </a:r>
            <a:r>
              <a:rPr lang="en-US" dirty="0" err="1"/>
              <a:t>www.tandfonline.com</a:t>
            </a:r>
            <a:r>
              <a:rPr lang="en-US" dirty="0"/>
              <a:t>/</a:t>
            </a:r>
            <a:r>
              <a:rPr lang="en-US" dirty="0" err="1"/>
              <a:t>doi</a:t>
            </a:r>
            <a:r>
              <a:rPr lang="en-US" dirty="0"/>
              <a:t>/full/10.1080/09599916.2020.1832558)</a:t>
            </a:r>
          </a:p>
          <a:p>
            <a:r>
              <a:rPr lang="en-US" dirty="0"/>
              <a:t>MDPI article on housing characteristics and machine learning: [https://</a:t>
            </a:r>
            <a:r>
              <a:rPr lang="en-US" dirty="0" err="1"/>
              <a:t>www.mdpi.com</a:t>
            </a:r>
            <a:r>
              <a:rPr lang="en-US" dirty="0"/>
              <a:t>/2073-445X/12/4/740](https://</a:t>
            </a:r>
            <a:r>
              <a:rPr lang="en-US" dirty="0" err="1"/>
              <a:t>www.mdpi.com</a:t>
            </a:r>
            <a:r>
              <a:rPr lang="en-US" dirty="0"/>
              <a:t>/2073-445X/12/4/740)</a:t>
            </a:r>
          </a:p>
          <a:p>
            <a:r>
              <a:rPr lang="en-US" dirty="0"/>
              <a:t>MDPI study on ensemble methods in real estate price prediction: [https://</a:t>
            </a:r>
            <a:r>
              <a:rPr lang="en-US" dirty="0" err="1"/>
              <a:t>www.mdpi.com</a:t>
            </a:r>
            <a:r>
              <a:rPr lang="en-US" dirty="0"/>
              <a:t>/2073-445X/11/11/2100](https://</a:t>
            </a:r>
            <a:r>
              <a:rPr lang="en-US" dirty="0" err="1"/>
              <a:t>www.mdpi.com</a:t>
            </a:r>
            <a:r>
              <a:rPr lang="en-US" dirty="0"/>
              <a:t>/2073-445X/11/11/2100)</a:t>
            </a:r>
          </a:p>
          <a:p>
            <a:r>
              <a:rPr lang="en-US" dirty="0"/>
              <a:t>Yellow Systems case study on machine learning in real estate: [https://</a:t>
            </a:r>
            <a:r>
              <a:rPr lang="en-US" dirty="0" err="1"/>
              <a:t>yellow.systems</a:t>
            </a:r>
            <a:r>
              <a:rPr lang="en-US" dirty="0"/>
              <a:t>](https://</a:t>
            </a:r>
            <a:r>
              <a:rPr lang="en-US" dirty="0" err="1"/>
              <a:t>yellow.systems</a:t>
            </a:r>
            <a:r>
              <a:rPr lang="en-US" dirty="0"/>
              <a:t>)</a:t>
            </a:r>
          </a:p>
        </p:txBody>
      </p:sp>
    </p:spTree>
    <p:extLst>
      <p:ext uri="{BB962C8B-B14F-4D97-AF65-F5344CB8AC3E}">
        <p14:creationId xmlns:p14="http://schemas.microsoft.com/office/powerpoint/2010/main" val="226118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5117-BE16-B7D5-60AB-463704FF8B8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FA4D40E-CEE8-77FF-DD42-80FAE59752B5}"/>
              </a:ext>
            </a:extLst>
          </p:cNvPr>
          <p:cNvSpPr>
            <a:spLocks noGrp="1"/>
          </p:cNvSpPr>
          <p:nvPr>
            <p:ph idx="1"/>
          </p:nvPr>
        </p:nvSpPr>
        <p:spPr/>
        <p:txBody>
          <a:bodyPr>
            <a:normAutofit/>
          </a:bodyPr>
          <a:lstStyle/>
          <a:p>
            <a:r>
              <a:rPr lang="en-US" dirty="0"/>
              <a:t>Importance of real estate estimation in an economy:</a:t>
            </a:r>
          </a:p>
          <a:p>
            <a:pPr lvl="1"/>
            <a:r>
              <a:rPr lang="en-US" dirty="0"/>
              <a:t>Financial stability, Mortgage lending, Investment decisions, Taxation, Economic Indicators, Legal disputes, Urban planning</a:t>
            </a:r>
          </a:p>
          <a:p>
            <a:r>
              <a:rPr lang="en-US" dirty="0"/>
              <a:t>Benefits for Stakeholders</a:t>
            </a:r>
          </a:p>
          <a:p>
            <a:r>
              <a:rPr lang="en-US" dirty="0"/>
              <a:t>Scope of ML Applications</a:t>
            </a:r>
          </a:p>
          <a:p>
            <a:r>
              <a:rPr lang="en-IN" b="0" i="0" u="none" strike="noStrike" dirty="0">
                <a:solidFill>
                  <a:srgbClr val="000000"/>
                </a:solidFill>
                <a:effectLst/>
                <a:latin typeface="ff1"/>
              </a:rPr>
              <a:t>The</a:t>
            </a:r>
            <a:r>
              <a:rPr lang="en-IN" b="0" i="0" u="none" strike="noStrike" dirty="0">
                <a:effectLst/>
                <a:latin typeface="ff1"/>
              </a:rPr>
              <a:t> </a:t>
            </a:r>
            <a:r>
              <a:rPr lang="en-IN" b="0" i="0" u="none" strike="noStrike" dirty="0">
                <a:solidFill>
                  <a:srgbClr val="000000"/>
                </a:solidFill>
                <a:effectLst/>
                <a:latin typeface="ff1"/>
              </a:rPr>
              <a:t>Use</a:t>
            </a:r>
            <a:r>
              <a:rPr lang="en-IN" b="0" i="0" u="none" strike="noStrike" dirty="0">
                <a:effectLst/>
                <a:latin typeface="ff1"/>
              </a:rPr>
              <a:t> </a:t>
            </a:r>
            <a:r>
              <a:rPr lang="en-IN" b="0" i="0" u="none" strike="noStrike" dirty="0">
                <a:solidFill>
                  <a:srgbClr val="000000"/>
                </a:solidFill>
                <a:effectLst/>
                <a:latin typeface="ff1"/>
              </a:rPr>
              <a:t>of</a:t>
            </a:r>
            <a:r>
              <a:rPr lang="en-IN" b="0" i="0" u="none" strike="noStrike" dirty="0">
                <a:effectLst/>
                <a:latin typeface="ff1"/>
              </a:rPr>
              <a:t> </a:t>
            </a:r>
            <a:r>
              <a:rPr lang="en-IN" b="0" i="0" u="none" strike="noStrike" dirty="0">
                <a:solidFill>
                  <a:srgbClr val="000000"/>
                </a:solidFill>
                <a:effectLst/>
                <a:latin typeface="ff1"/>
              </a:rPr>
              <a:t>Machine</a:t>
            </a:r>
            <a:r>
              <a:rPr lang="en-IN" b="0" i="0" u="none" strike="noStrike" dirty="0">
                <a:effectLst/>
                <a:latin typeface="ff1"/>
              </a:rPr>
              <a:t> </a:t>
            </a:r>
            <a:r>
              <a:rPr lang="en-IN" b="0" i="0" u="none" strike="noStrike" dirty="0">
                <a:solidFill>
                  <a:srgbClr val="000000"/>
                </a:solidFill>
                <a:effectLst/>
                <a:latin typeface="ff1"/>
              </a:rPr>
              <a:t>Learning</a:t>
            </a:r>
            <a:r>
              <a:rPr lang="en-IN" b="0" i="0" u="none" strike="noStrike" dirty="0">
                <a:effectLst/>
                <a:latin typeface="ff1"/>
              </a:rPr>
              <a:t> </a:t>
            </a:r>
            <a:r>
              <a:rPr lang="en-IN" b="0" i="0" u="none" strike="noStrike" dirty="0">
                <a:solidFill>
                  <a:srgbClr val="000000"/>
                </a:solidFill>
                <a:effectLst/>
                <a:latin typeface="ff1"/>
              </a:rPr>
              <a:t>in</a:t>
            </a:r>
            <a:r>
              <a:rPr lang="en-IN" b="0" i="0" u="none" strike="noStrike" dirty="0">
                <a:effectLst/>
                <a:latin typeface="ff1"/>
              </a:rPr>
              <a:t> </a:t>
            </a:r>
            <a:r>
              <a:rPr lang="en-IN" b="0" i="0" u="none" strike="noStrike" dirty="0">
                <a:solidFill>
                  <a:srgbClr val="000000"/>
                </a:solidFill>
                <a:effectLst/>
                <a:latin typeface="ff1"/>
              </a:rPr>
              <a:t>Real</a:t>
            </a:r>
            <a:r>
              <a:rPr lang="en-IN" b="0" i="0" u="none" strike="noStrike" dirty="0">
                <a:effectLst/>
                <a:latin typeface="ff1"/>
              </a:rPr>
              <a:t> </a:t>
            </a:r>
            <a:r>
              <a:rPr lang="en-IN" b="0" i="0" u="none" strike="noStrike" dirty="0">
                <a:solidFill>
                  <a:srgbClr val="000000"/>
                </a:solidFill>
                <a:effectLst/>
                <a:latin typeface="ff1"/>
              </a:rPr>
              <a:t>Estate</a:t>
            </a:r>
            <a:r>
              <a:rPr lang="en-IN" b="0" i="0" u="none" strike="noStrike" dirty="0">
                <a:effectLst/>
                <a:latin typeface="ff1"/>
              </a:rPr>
              <a:t> </a:t>
            </a:r>
            <a:r>
              <a:rPr lang="en-IN" b="0" i="0" u="none" strike="noStrike" dirty="0">
                <a:solidFill>
                  <a:srgbClr val="000000"/>
                </a:solidFill>
                <a:effectLst/>
                <a:latin typeface="ff1"/>
              </a:rPr>
              <a:t>Research</a:t>
            </a:r>
            <a:r>
              <a:rPr lang="en-US" b="0" i="0" u="none" strike="noStrike" dirty="0">
                <a:solidFill>
                  <a:srgbClr val="000000"/>
                </a:solidFill>
                <a:effectLst/>
                <a:latin typeface="ff1"/>
              </a:rPr>
              <a:t> (Choy 2</a:t>
            </a:r>
            <a:r>
              <a:rPr lang="en-US" dirty="0">
                <a:solidFill>
                  <a:srgbClr val="000000"/>
                </a:solidFill>
                <a:latin typeface="ff1"/>
              </a:rPr>
              <a:t>023)</a:t>
            </a:r>
            <a:endParaRPr lang="en-US" dirty="0"/>
          </a:p>
        </p:txBody>
      </p:sp>
      <p:sp>
        <p:nvSpPr>
          <p:cNvPr id="4" name="AutoShape 2" descr="Estimated results based on Random Forest and Ordinary Least Squares.">
            <a:extLst>
              <a:ext uri="{FF2B5EF4-FFF2-40B4-BE49-F238E27FC236}">
                <a16:creationId xmlns:a16="http://schemas.microsoft.com/office/drawing/2014/main" id="{8BAE12D4-A3B5-7C7A-4C31-C0164C08E6A2}"/>
              </a:ext>
            </a:extLst>
          </p:cNvPr>
          <p:cNvSpPr>
            <a:spLocks noChangeAspect="1" noChangeArrowheads="1"/>
          </p:cNvSpPr>
          <p:nvPr/>
        </p:nvSpPr>
        <p:spPr bwMode="auto">
          <a:xfrm>
            <a:off x="5943599" y="3276599"/>
            <a:ext cx="3941805" cy="39418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table with numbers and symbols&#10;&#10;Description automatically generated">
            <a:extLst>
              <a:ext uri="{FF2B5EF4-FFF2-40B4-BE49-F238E27FC236}">
                <a16:creationId xmlns:a16="http://schemas.microsoft.com/office/drawing/2014/main" id="{B222E149-ED8E-E102-BC9B-F72DC89C6411}"/>
              </a:ext>
            </a:extLst>
          </p:cNvPr>
          <p:cNvPicPr>
            <a:picLocks noChangeAspect="1"/>
          </p:cNvPicPr>
          <p:nvPr/>
        </p:nvPicPr>
        <p:blipFill>
          <a:blip r:embed="rId3"/>
          <a:stretch>
            <a:fillRect/>
          </a:stretch>
        </p:blipFill>
        <p:spPr>
          <a:xfrm>
            <a:off x="3073384" y="4802047"/>
            <a:ext cx="8131848" cy="1522926"/>
          </a:xfrm>
          <a:prstGeom prst="rect">
            <a:avLst/>
          </a:prstGeom>
        </p:spPr>
      </p:pic>
      <p:pic>
        <p:nvPicPr>
          <p:cNvPr id="8" name="Picture 7" descr="A close-up of a code&#10;&#10;Description automatically generated">
            <a:extLst>
              <a:ext uri="{FF2B5EF4-FFF2-40B4-BE49-F238E27FC236}">
                <a16:creationId xmlns:a16="http://schemas.microsoft.com/office/drawing/2014/main" id="{749A73EC-D625-BF9C-2782-36A6060E3E43}"/>
              </a:ext>
            </a:extLst>
          </p:cNvPr>
          <p:cNvPicPr>
            <a:picLocks noChangeAspect="1"/>
          </p:cNvPicPr>
          <p:nvPr/>
        </p:nvPicPr>
        <p:blipFill>
          <a:blip r:embed="rId4"/>
          <a:stretch>
            <a:fillRect/>
          </a:stretch>
        </p:blipFill>
        <p:spPr>
          <a:xfrm>
            <a:off x="8289511" y="318603"/>
            <a:ext cx="3670300" cy="1803400"/>
          </a:xfrm>
          <a:prstGeom prst="rect">
            <a:avLst/>
          </a:prstGeom>
        </p:spPr>
      </p:pic>
    </p:spTree>
    <p:extLst>
      <p:ext uri="{BB962C8B-B14F-4D97-AF65-F5344CB8AC3E}">
        <p14:creationId xmlns:p14="http://schemas.microsoft.com/office/powerpoint/2010/main" val="314766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FCCB-67EC-7169-9E0E-BA18BFF83F53}"/>
              </a:ext>
            </a:extLst>
          </p:cNvPr>
          <p:cNvSpPr>
            <a:spLocks noGrp="1"/>
          </p:cNvSpPr>
          <p:nvPr>
            <p:ph type="title"/>
          </p:nvPr>
        </p:nvSpPr>
        <p:spPr/>
        <p:txBody>
          <a:bodyPr>
            <a:normAutofit/>
          </a:bodyPr>
          <a:lstStyle/>
          <a:p>
            <a:r>
              <a:rPr lang="en-IN" b="1" i="0" u="none" strike="noStrike" dirty="0">
                <a:solidFill>
                  <a:srgbClr val="ECECEC"/>
                </a:solidFill>
                <a:effectLst/>
                <a:latin typeface="Söhne"/>
              </a:rPr>
              <a:t>Factors Influencing Real Estate Prices</a:t>
            </a:r>
            <a:endParaRPr lang="en-US" dirty="0"/>
          </a:p>
        </p:txBody>
      </p:sp>
      <p:sp>
        <p:nvSpPr>
          <p:cNvPr id="3" name="Text Placeholder 2">
            <a:extLst>
              <a:ext uri="{FF2B5EF4-FFF2-40B4-BE49-F238E27FC236}">
                <a16:creationId xmlns:a16="http://schemas.microsoft.com/office/drawing/2014/main" id="{B6E982A9-1728-879A-69E4-D23BA3A4C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174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D5FA-BA08-4EEF-9FF3-03049B09F50A}"/>
              </a:ext>
            </a:extLst>
          </p:cNvPr>
          <p:cNvSpPr>
            <a:spLocks noGrp="1"/>
          </p:cNvSpPr>
          <p:nvPr>
            <p:ph type="title"/>
          </p:nvPr>
        </p:nvSpPr>
        <p:spPr/>
        <p:txBody>
          <a:bodyPr/>
          <a:lstStyle/>
          <a:p>
            <a:r>
              <a:rPr lang="en-US" dirty="0"/>
              <a:t>List of factors</a:t>
            </a:r>
          </a:p>
        </p:txBody>
      </p:sp>
      <p:sp>
        <p:nvSpPr>
          <p:cNvPr id="3" name="Content Placeholder 2">
            <a:extLst>
              <a:ext uri="{FF2B5EF4-FFF2-40B4-BE49-F238E27FC236}">
                <a16:creationId xmlns:a16="http://schemas.microsoft.com/office/drawing/2014/main" id="{A5C895C9-6E13-C8F4-ABFC-D7D3947E1A16}"/>
              </a:ext>
            </a:extLst>
          </p:cNvPr>
          <p:cNvSpPr>
            <a:spLocks noGrp="1"/>
          </p:cNvSpPr>
          <p:nvPr>
            <p:ph idx="1"/>
          </p:nvPr>
        </p:nvSpPr>
        <p:spPr/>
        <p:txBody>
          <a:bodyPr>
            <a:normAutofit fontScale="92500" lnSpcReduction="20000"/>
          </a:bodyPr>
          <a:lstStyle/>
          <a:p>
            <a:r>
              <a:rPr lang="en-US" dirty="0"/>
              <a:t>Direct factors</a:t>
            </a:r>
          </a:p>
          <a:p>
            <a:pPr lvl="1"/>
            <a:r>
              <a:rPr lang="en-US" dirty="0"/>
              <a:t>Beds, Square feet, Size, Structure, </a:t>
            </a:r>
            <a:r>
              <a:rPr lang="en-US" dirty="0" err="1"/>
              <a:t>etc</a:t>
            </a:r>
            <a:endParaRPr lang="en-US" dirty="0"/>
          </a:p>
          <a:p>
            <a:pPr lvl="1"/>
            <a:r>
              <a:rPr lang="en-US" dirty="0"/>
              <a:t>Income, relationship status, profession, </a:t>
            </a:r>
          </a:p>
          <a:p>
            <a:r>
              <a:rPr lang="en-US" dirty="0"/>
              <a:t>Indirect factors</a:t>
            </a:r>
          </a:p>
          <a:p>
            <a:pPr lvl="1"/>
            <a:r>
              <a:rPr lang="en-US" dirty="0"/>
              <a:t>Location and Accessibility: The proximity to amenities, public transport, and neighborhood quality significantly affect prices.</a:t>
            </a:r>
          </a:p>
          <a:p>
            <a:pPr lvl="1"/>
            <a:r>
              <a:rPr lang="en-US" dirty="0"/>
              <a:t>Market and Economic Conditions: How general economic indicators and real estate market trends influence property values.</a:t>
            </a:r>
          </a:p>
          <a:p>
            <a:pPr lvl="1"/>
            <a:r>
              <a:rPr lang="en-US" dirty="0"/>
              <a:t>Nontraditional Variables: The impact of proximity to luxury hotels or the density of coffee shops on property prices​.</a:t>
            </a:r>
          </a:p>
          <a:p>
            <a:pPr lvl="1"/>
            <a:r>
              <a:rPr lang="en-US" dirty="0"/>
              <a:t>Comparative Market Analysis: The importance of comparing similar properties in the area to estimate a property's value accurately</a:t>
            </a:r>
          </a:p>
          <a:p>
            <a:pPr lvl="1"/>
            <a:endParaRPr lang="en-US" dirty="0"/>
          </a:p>
        </p:txBody>
      </p:sp>
    </p:spTree>
    <p:extLst>
      <p:ext uri="{BB962C8B-B14F-4D97-AF65-F5344CB8AC3E}">
        <p14:creationId xmlns:p14="http://schemas.microsoft.com/office/powerpoint/2010/main" val="36433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46BA-F68A-CAB8-A707-CE81513ADF5E}"/>
              </a:ext>
            </a:extLst>
          </p:cNvPr>
          <p:cNvSpPr>
            <a:spLocks noGrp="1"/>
          </p:cNvSpPr>
          <p:nvPr>
            <p:ph type="title"/>
          </p:nvPr>
        </p:nvSpPr>
        <p:spPr/>
        <p:txBody>
          <a:bodyPr/>
          <a:lstStyle/>
          <a:p>
            <a:r>
              <a:rPr lang="en-US" sz="6500" b="1" dirty="0">
                <a:solidFill>
                  <a:srgbClr val="ECECEC"/>
                </a:solidFill>
                <a:latin typeface="Söhne"/>
              </a:rPr>
              <a:t>Demand estimation and price prediction of Real Estate in US</a:t>
            </a:r>
          </a:p>
        </p:txBody>
      </p:sp>
      <p:sp>
        <p:nvSpPr>
          <p:cNvPr id="3" name="Text Placeholder 2">
            <a:extLst>
              <a:ext uri="{FF2B5EF4-FFF2-40B4-BE49-F238E27FC236}">
                <a16:creationId xmlns:a16="http://schemas.microsoft.com/office/drawing/2014/main" id="{AB755CF1-1063-F49B-CFC3-3A92DA0A5D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356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260C-5D45-1F2A-102F-BFFFE1623FE6}"/>
              </a:ext>
            </a:extLst>
          </p:cNvPr>
          <p:cNvSpPr>
            <a:spLocks noGrp="1"/>
          </p:cNvSpPr>
          <p:nvPr>
            <p:ph type="title"/>
          </p:nvPr>
        </p:nvSpPr>
        <p:spPr/>
        <p:txBody>
          <a:bodyPr/>
          <a:lstStyle/>
          <a:p>
            <a:r>
              <a:rPr lang="en-US" dirty="0"/>
              <a:t>Data Collection </a:t>
            </a:r>
          </a:p>
        </p:txBody>
      </p:sp>
      <p:sp>
        <p:nvSpPr>
          <p:cNvPr id="3" name="Content Placeholder 2">
            <a:extLst>
              <a:ext uri="{FF2B5EF4-FFF2-40B4-BE49-F238E27FC236}">
                <a16:creationId xmlns:a16="http://schemas.microsoft.com/office/drawing/2014/main" id="{8A4563E8-7712-8625-D551-7ED21BB4734B}"/>
              </a:ext>
            </a:extLst>
          </p:cNvPr>
          <p:cNvSpPr>
            <a:spLocks noGrp="1"/>
          </p:cNvSpPr>
          <p:nvPr>
            <p:ph idx="1"/>
          </p:nvPr>
        </p:nvSpPr>
        <p:spPr>
          <a:xfrm>
            <a:off x="1371600" y="1625600"/>
            <a:ext cx="9601200" cy="4546600"/>
          </a:xfrm>
        </p:spPr>
        <p:txBody>
          <a:bodyPr>
            <a:normAutofit/>
          </a:bodyPr>
          <a:lstStyle/>
          <a:p>
            <a:r>
              <a:rPr lang="en-US" dirty="0"/>
              <a:t>Data Gathering: The necessity of compiling comprehensive datasets, including both traditional property details and nontraditional variables​; grouped by city and state</a:t>
            </a:r>
          </a:p>
          <a:p>
            <a:r>
              <a:rPr lang="en-US" dirty="0"/>
              <a:t>Enhancing Model Precision: How additional data samples and feature engineering improve the accuracy of ML models​​.</a:t>
            </a:r>
          </a:p>
          <a:p>
            <a:r>
              <a:rPr lang="en-US" dirty="0"/>
              <a:t>Significance of Nontraditional Variables: Inclusion of unique data points like social media trends and neighborhood amenities to refine predictions​</a:t>
            </a:r>
          </a:p>
          <a:p>
            <a:r>
              <a:rPr lang="en-US" dirty="0"/>
              <a:t>Challenges in Data Quality: Address common issues with real estate data, such as incompleteness or errors, and data cleaning.</a:t>
            </a:r>
          </a:p>
          <a:p>
            <a:r>
              <a:rPr lang="en-US" dirty="0"/>
              <a:t>Web scraping </a:t>
            </a:r>
            <a:r>
              <a:rPr lang="en-US" dirty="0" err="1"/>
              <a:t>realtor.com</a:t>
            </a:r>
            <a:r>
              <a:rPr lang="en-US" dirty="0"/>
              <a:t> using API or HTML scraping , other </a:t>
            </a:r>
            <a:r>
              <a:rPr lang="en-US" dirty="0" err="1"/>
              <a:t>cencus</a:t>
            </a:r>
            <a:r>
              <a:rPr lang="en-US" dirty="0"/>
              <a:t>, and location data from google maps or national data centers</a:t>
            </a:r>
          </a:p>
          <a:p>
            <a:r>
              <a:rPr lang="en-US" dirty="0"/>
              <a:t>Iterative Model Improvement</a:t>
            </a:r>
          </a:p>
          <a:p>
            <a:endParaRPr lang="en-US" dirty="0"/>
          </a:p>
        </p:txBody>
      </p:sp>
    </p:spTree>
    <p:extLst>
      <p:ext uri="{BB962C8B-B14F-4D97-AF65-F5344CB8AC3E}">
        <p14:creationId xmlns:p14="http://schemas.microsoft.com/office/powerpoint/2010/main" val="404827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1344-4691-2A70-129C-0B92A3BA9893}"/>
              </a:ext>
            </a:extLst>
          </p:cNvPr>
          <p:cNvSpPr>
            <a:spLocks noGrp="1"/>
          </p:cNvSpPr>
          <p:nvPr>
            <p:ph type="title"/>
          </p:nvPr>
        </p:nvSpPr>
        <p:spPr>
          <a:xfrm>
            <a:off x="1371600" y="685800"/>
            <a:ext cx="3282695" cy="1485900"/>
          </a:xfrm>
        </p:spPr>
        <p:txBody>
          <a:bodyPr>
            <a:noAutofit/>
          </a:bodyPr>
          <a:lstStyle/>
          <a:p>
            <a:r>
              <a:rPr lang="en-US" sz="3200" dirty="0"/>
              <a:t>Preliminary Results: As of March 30, 2024</a:t>
            </a:r>
          </a:p>
        </p:txBody>
      </p:sp>
      <p:sp>
        <p:nvSpPr>
          <p:cNvPr id="8" name="Content Placeholder 7">
            <a:extLst>
              <a:ext uri="{FF2B5EF4-FFF2-40B4-BE49-F238E27FC236}">
                <a16:creationId xmlns:a16="http://schemas.microsoft.com/office/drawing/2014/main" id="{32317076-A7AC-1EB9-D95D-F3FFA3D9AB38}"/>
              </a:ext>
            </a:extLst>
          </p:cNvPr>
          <p:cNvSpPr>
            <a:spLocks noGrp="1"/>
          </p:cNvSpPr>
          <p:nvPr>
            <p:ph idx="1"/>
          </p:nvPr>
        </p:nvSpPr>
        <p:spPr>
          <a:xfrm>
            <a:off x="1371600" y="2286000"/>
            <a:ext cx="3282694" cy="3581400"/>
          </a:xfrm>
        </p:spPr>
        <p:txBody>
          <a:bodyPr>
            <a:normAutofit/>
          </a:bodyPr>
          <a:lstStyle/>
          <a:p>
            <a:r>
              <a:rPr lang="en-US" dirty="0"/>
              <a:t>Huston, Chicago and New York among the top cities for sold and for sale houses.</a:t>
            </a:r>
          </a:p>
          <a:p>
            <a:r>
              <a:rPr lang="en-US" dirty="0"/>
              <a:t>Characterizing these cities and having an index value for these cities would help factor in unobserved variables</a:t>
            </a:r>
          </a:p>
        </p:txBody>
      </p:sp>
      <p:pic>
        <p:nvPicPr>
          <p:cNvPr id="4" name="Content Placeholder 3">
            <a:extLst>
              <a:ext uri="{FF2B5EF4-FFF2-40B4-BE49-F238E27FC236}">
                <a16:creationId xmlns:a16="http://schemas.microsoft.com/office/drawing/2014/main" id="{A059EE2E-8EE2-08BA-E1D0-683900EFC7A5}"/>
              </a:ext>
            </a:extLst>
          </p:cNvPr>
          <p:cNvPicPr>
            <a:picLocks noChangeAspect="1"/>
          </p:cNvPicPr>
          <p:nvPr/>
        </p:nvPicPr>
        <p:blipFill>
          <a:blip r:embed="rId3"/>
          <a:stretch>
            <a:fillRect/>
          </a:stretch>
        </p:blipFill>
        <p:spPr>
          <a:xfrm>
            <a:off x="5031467" y="1142788"/>
            <a:ext cx="6517065" cy="4252383"/>
          </a:xfrm>
          <a:prstGeom prst="rect">
            <a:avLst/>
          </a:prstGeom>
        </p:spPr>
      </p:pic>
    </p:spTree>
    <p:extLst>
      <p:ext uri="{BB962C8B-B14F-4D97-AF65-F5344CB8AC3E}">
        <p14:creationId xmlns:p14="http://schemas.microsoft.com/office/powerpoint/2010/main" val="89634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0044B-46D2-CC24-E625-8E3E1D976824}"/>
              </a:ext>
            </a:extLst>
          </p:cNvPr>
          <p:cNvSpPr>
            <a:spLocks noGrp="1"/>
          </p:cNvSpPr>
          <p:nvPr>
            <p:ph type="title"/>
          </p:nvPr>
        </p:nvSpPr>
        <p:spPr>
          <a:xfrm>
            <a:off x="1021750" y="4278245"/>
            <a:ext cx="4913384" cy="1762969"/>
          </a:xfrm>
        </p:spPr>
        <p:txBody>
          <a:bodyPr>
            <a:normAutofit/>
          </a:bodyPr>
          <a:lstStyle/>
          <a:p>
            <a:r>
              <a:rPr lang="en-US" dirty="0"/>
              <a:t>Correlation matrix for direct factors </a:t>
            </a:r>
          </a:p>
        </p:txBody>
      </p:sp>
      <p:pic>
        <p:nvPicPr>
          <p:cNvPr id="4" name="Content Placeholder 3">
            <a:extLst>
              <a:ext uri="{FF2B5EF4-FFF2-40B4-BE49-F238E27FC236}">
                <a16:creationId xmlns:a16="http://schemas.microsoft.com/office/drawing/2014/main" id="{DB8EFB40-47C0-CE40-CA61-2B0A944C0444}"/>
              </a:ext>
            </a:extLst>
          </p:cNvPr>
          <p:cNvPicPr>
            <a:picLocks noChangeAspect="1"/>
          </p:cNvPicPr>
          <p:nvPr/>
        </p:nvPicPr>
        <p:blipFill>
          <a:blip r:embed="rId2"/>
          <a:stretch>
            <a:fillRect/>
          </a:stretch>
        </p:blipFill>
        <p:spPr>
          <a:xfrm>
            <a:off x="941019" y="123964"/>
            <a:ext cx="4420556" cy="3735369"/>
          </a:xfrm>
          <a:prstGeom prst="rect">
            <a:avLst/>
          </a:prstGeom>
        </p:spPr>
      </p:pic>
      <p:pic>
        <p:nvPicPr>
          <p:cNvPr id="5" name="Picture 4">
            <a:extLst>
              <a:ext uri="{FF2B5EF4-FFF2-40B4-BE49-F238E27FC236}">
                <a16:creationId xmlns:a16="http://schemas.microsoft.com/office/drawing/2014/main" id="{39A2D141-1C6C-B58C-B65B-C8CF7ED35C5E}"/>
              </a:ext>
            </a:extLst>
          </p:cNvPr>
          <p:cNvPicPr>
            <a:picLocks noChangeAspect="1"/>
          </p:cNvPicPr>
          <p:nvPr/>
        </p:nvPicPr>
        <p:blipFill>
          <a:blip r:embed="rId3"/>
          <a:stretch>
            <a:fillRect/>
          </a:stretch>
        </p:blipFill>
        <p:spPr>
          <a:xfrm>
            <a:off x="7050718" y="123964"/>
            <a:ext cx="4420556" cy="3735369"/>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9" name="Content Placeholder 8">
            <a:extLst>
              <a:ext uri="{FF2B5EF4-FFF2-40B4-BE49-F238E27FC236}">
                <a16:creationId xmlns:a16="http://schemas.microsoft.com/office/drawing/2014/main" id="{040DDD81-68B4-8486-7F4C-B74C8E28B3F3}"/>
              </a:ext>
            </a:extLst>
          </p:cNvPr>
          <p:cNvSpPr>
            <a:spLocks noGrp="1"/>
          </p:cNvSpPr>
          <p:nvPr>
            <p:ph idx="1"/>
          </p:nvPr>
        </p:nvSpPr>
        <p:spPr>
          <a:xfrm>
            <a:off x="6253810" y="4278246"/>
            <a:ext cx="4718989" cy="2351154"/>
          </a:xfrm>
        </p:spPr>
        <p:txBody>
          <a:bodyPr>
            <a:normAutofit fontScale="92500"/>
          </a:bodyPr>
          <a:lstStyle/>
          <a:p>
            <a:r>
              <a:rPr lang="en-US" sz="2400" dirty="0"/>
              <a:t>A similar matrix would further be deduced to estimate endogeneity </a:t>
            </a:r>
          </a:p>
          <a:p>
            <a:r>
              <a:rPr lang="en-US" sz="2400" dirty="0"/>
              <a:t>It is very difficult to remove endogeneity between key variables like size, bed and bath.</a:t>
            </a:r>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698314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CAA6A-936C-F6A1-BEA4-9AFDDE1ECC52}"/>
              </a:ext>
            </a:extLst>
          </p:cNvPr>
          <p:cNvSpPr>
            <a:spLocks noGrp="1"/>
          </p:cNvSpPr>
          <p:nvPr>
            <p:ph type="title"/>
          </p:nvPr>
        </p:nvSpPr>
        <p:spPr>
          <a:xfrm>
            <a:off x="8471424" y="1110882"/>
            <a:ext cx="3053039" cy="1060817"/>
          </a:xfrm>
        </p:spPr>
        <p:txBody>
          <a:bodyPr anchor="b">
            <a:normAutofit/>
          </a:bodyPr>
          <a:lstStyle/>
          <a:p>
            <a:r>
              <a:rPr lang="en-US" sz="2800" dirty="0"/>
              <a:t>Rough inverse demand function</a:t>
            </a:r>
          </a:p>
        </p:txBody>
      </p:sp>
      <p:pic>
        <p:nvPicPr>
          <p:cNvPr id="4" name="Content Placeholder 3">
            <a:extLst>
              <a:ext uri="{FF2B5EF4-FFF2-40B4-BE49-F238E27FC236}">
                <a16:creationId xmlns:a16="http://schemas.microsoft.com/office/drawing/2014/main" id="{B9B50F2D-FF61-905A-C003-724D6696E0CD}"/>
              </a:ext>
            </a:extLst>
          </p:cNvPr>
          <p:cNvPicPr>
            <a:picLocks noChangeAspect="1"/>
          </p:cNvPicPr>
          <p:nvPr/>
        </p:nvPicPr>
        <p:blipFill>
          <a:blip r:embed="rId2"/>
          <a:stretch>
            <a:fillRect/>
          </a:stretch>
        </p:blipFill>
        <p:spPr>
          <a:xfrm>
            <a:off x="634275" y="737852"/>
            <a:ext cx="6900380" cy="5382295"/>
          </a:xfrm>
          <a:prstGeom prst="rect">
            <a:avLst/>
          </a:prstGeom>
        </p:spPr>
      </p:pic>
      <p:sp>
        <p:nvSpPr>
          <p:cNvPr id="8" name="Content Placeholder 7">
            <a:extLst>
              <a:ext uri="{FF2B5EF4-FFF2-40B4-BE49-F238E27FC236}">
                <a16:creationId xmlns:a16="http://schemas.microsoft.com/office/drawing/2014/main" id="{C2306787-26A0-1CE5-7008-51078CAE98D7}"/>
              </a:ext>
            </a:extLst>
          </p:cNvPr>
          <p:cNvSpPr>
            <a:spLocks noGrp="1"/>
          </p:cNvSpPr>
          <p:nvPr>
            <p:ph idx="1"/>
          </p:nvPr>
        </p:nvSpPr>
        <p:spPr>
          <a:xfrm>
            <a:off x="8471423" y="2286000"/>
            <a:ext cx="3053039" cy="3931920"/>
          </a:xfrm>
        </p:spPr>
        <p:txBody>
          <a:bodyPr>
            <a:normAutofit/>
          </a:bodyPr>
          <a:lstStyle/>
          <a:p>
            <a:r>
              <a:rPr lang="en-US" sz="1600" dirty="0"/>
              <a:t>Grouped by city </a:t>
            </a:r>
          </a:p>
          <a:p>
            <a:r>
              <a:rPr lang="en-US" sz="1600" dirty="0"/>
              <a:t>Houses are not homogenous; they vary on so many different things.</a:t>
            </a:r>
          </a:p>
          <a:p>
            <a:r>
              <a:rPr lang="en-US" sz="1600" dirty="0"/>
              <a:t>Property valuations depend on many unobserved variables</a:t>
            </a:r>
          </a:p>
          <a:p>
            <a:r>
              <a:rPr lang="en-US" sz="1600" dirty="0"/>
              <a:t>Need of more variables and fixed effects to be controlled for</a:t>
            </a:r>
          </a:p>
        </p:txBody>
      </p:sp>
      <p:sp>
        <p:nvSpPr>
          <p:cNvPr id="1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80755609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1472</TotalTime>
  <Words>2233</Words>
  <Application>Microsoft Macintosh PowerPoint</Application>
  <PresentationFormat>Widescreen</PresentationFormat>
  <Paragraphs>145</Paragraphs>
  <Slides>19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ff1</vt:lpstr>
      <vt:lpstr>Franklin Gothic Book</vt:lpstr>
      <vt:lpstr>Roboto</vt:lpstr>
      <vt:lpstr>Söhne</vt:lpstr>
      <vt:lpstr>Crop</vt:lpstr>
      <vt:lpstr>US Real Estate Market</vt:lpstr>
      <vt:lpstr>Introduction</vt:lpstr>
      <vt:lpstr>Factors Influencing Real Estate Prices</vt:lpstr>
      <vt:lpstr>List of factors</vt:lpstr>
      <vt:lpstr>Demand estimation and price prediction of Real Estate in US</vt:lpstr>
      <vt:lpstr>Data Collection </vt:lpstr>
      <vt:lpstr>Preliminary Results: As of March 30, 2024</vt:lpstr>
      <vt:lpstr>Correlation matrix for direct factors </vt:lpstr>
      <vt:lpstr>Rough inverse demand function</vt:lpstr>
      <vt:lpstr>Improve demand estimation</vt:lpstr>
      <vt:lpstr>Supply vs Price</vt:lpstr>
      <vt:lpstr>Market Organization </vt:lpstr>
      <vt:lpstr>Auctions Algorithms </vt:lpstr>
      <vt:lpstr>Machine Learning Techniques in Real Estate</vt:lpstr>
      <vt:lpstr>Potential models to predict</vt:lpstr>
      <vt:lpstr>Real-world Application</vt:lpstr>
      <vt:lpstr>Applications</vt:lpstr>
      <vt:lpstr>Challenges and Solutions in ML Model Development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in economics</dc:title>
  <dc:creator>Aditya Sakariya</dc:creator>
  <cp:lastModifiedBy>Aditya Sakariya</cp:lastModifiedBy>
  <cp:revision>26</cp:revision>
  <dcterms:created xsi:type="dcterms:W3CDTF">2024-04-01T01:06:24Z</dcterms:created>
  <dcterms:modified xsi:type="dcterms:W3CDTF">2024-04-02T01:38:56Z</dcterms:modified>
</cp:coreProperties>
</file>